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75" r:id="rId9"/>
    <p:sldId id="274" r:id="rId10"/>
    <p:sldId id="272" r:id="rId11"/>
    <p:sldId id="273" r:id="rId12"/>
    <p:sldId id="263" r:id="rId13"/>
    <p:sldId id="264" r:id="rId14"/>
    <p:sldId id="265" r:id="rId15"/>
    <p:sldId id="270" r:id="rId16"/>
    <p:sldId id="271" r:id="rId17"/>
    <p:sldId id="277" r:id="rId18"/>
    <p:sldId id="276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 Sokolov" initials="DS" lastIdx="3" clrIdx="0">
    <p:extLst>
      <p:ext uri="{19B8F6BF-5375-455C-9EA6-DF929625EA0E}">
        <p15:presenceInfo xmlns:p15="http://schemas.microsoft.com/office/powerpoint/2012/main" userId="4cbf670dabff8a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1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AC8F4-4471-4ABB-93B9-EAB379B7511A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AE2A6-090A-4A02-AD2D-17801366F5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191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E2A6-090A-4A02-AD2D-17801366F53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27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EF6F-EA17-49B6-AF71-45745BB37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8D2F8-D6A2-41A9-94AE-E8CE1BC69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14CA8-62DE-4FF7-B06C-025B2FC3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D7D2D-4F0E-4A38-A7C2-D06E1F77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9CBF-508B-4310-BD55-F705821C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304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3C0C-244A-4429-A01D-5C314510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145FF-5EDE-4E3A-993E-F781C6839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65686-A36E-4730-8B42-E3C680F9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C541B-F343-43AE-8702-CC5E73D9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E9AA6-12BF-4AA4-9125-EE69AE01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8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31F5EC-E268-49B0-8FA7-6134F4034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02A3E-69D8-4199-A469-ED8261844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1F6A-6C19-4E48-A969-A7D04CF3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0C23B-8A47-439F-80BD-7FBD2EA5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9777E-3009-490E-B2C5-589C7675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04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A6F5-10B1-40B2-A757-E55B97AD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C801-3CB3-48DC-88C7-D4AB8F950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3D186-0FA9-487A-A0E9-0B39BCC08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84063-0DA4-4EED-814E-19C561BD9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C6C6F-4D09-449E-832B-C296674A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13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3C65-7A87-4679-BB9F-54FAE769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CA7F7-6B59-4B12-9F04-F018EA74A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F5716-00BB-4FA2-92F8-A921D336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C8AC3-3BC0-4E45-BA39-23A055EF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C4383-A25C-4D9D-9EC8-62AFF42B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04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A59D-037E-4235-AFEC-3BA22AB4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654B-AE7B-4390-AB2E-ABF34C1D7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09B5E-F8B6-4E92-9DD9-3EC971770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A0741-B764-4204-BEF9-0193018C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E8907-9EFD-41BF-94F8-8914A0A7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99C04-2152-4C33-86E8-34C3E86C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30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FB2A-3B3B-44EB-8FC2-4DC483AE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649-2396-4C0E-9D6F-3C3B225C6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F319B-52BA-4ED5-B036-22B27FC17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41A35-633B-41F6-B1C8-45902E9BB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D51CCB-6D9C-46B0-9076-0CEC952DC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66888D-940B-41EC-ABA3-87B694FF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A187C8-0FA0-4320-A1DF-BA729B72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F991B-AA29-4AF9-B864-FE0ADBCC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31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5C02-6189-4C77-927E-DD9EDDEF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442D8-3728-439D-9F5E-C1648EEB0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5AF10-C826-4E6C-9343-E9BAF3FF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F4255-3C01-45EE-A292-C898AAE8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20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0A5A7C-1FBF-40E6-B233-E0FC0AB5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8D16C5-FC50-4332-B448-FB5CC5FD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01FB-E54E-40FF-AF08-1027FF2A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09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8E19-78D0-49C9-A2EF-22A167C49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2E071-B34B-435A-9F48-03CD8792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611D8-5C20-4D68-84AC-612259CF4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07F89-CBCB-476E-BF34-E1347A142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12E34-7407-46E3-9B6F-84F0A523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3EB19-3F30-4A94-A1E8-0DCA104B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98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0FFA-76FB-4995-9518-169FC783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957D7-590A-4BA2-9280-BBCBE342A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BEE3A-39C6-42D8-855A-55D11B84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2BC1A-39BF-4FCA-A850-0EEE72E8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EBA12-F107-4095-8562-4DE19649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5C2E5-0588-40D4-9B72-E06AFA40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51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83F150-E13A-433C-9E63-B9E30B94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3876A-EBCE-42A6-956D-F4A5BF93A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21F65-0D64-4F48-958B-234223647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2BEC2-6291-49FB-BDF5-97350B44C09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BAA18-A9BB-489B-B9F3-C673EAF35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8C546-7D7A-4810-95E5-4769B5BB7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77D12-7C74-4783-9BC3-847E2AAF63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3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F7A1-A779-4A51-A335-C78021F58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Frontend 101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BB320-15AC-4EE0-80FD-C07A11D0C0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Разработка пользовательского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4252056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DA00-3188-467A-94BD-5F1CC601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Десктопные приложения на </a:t>
            </a:r>
            <a:r>
              <a:rPr lang="en-US" dirty="0"/>
              <a:t>Electron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63A92-281F-477D-B631-99061DB8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4173"/>
            <a:ext cx="4725926" cy="2948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B1515D-3CAB-4CB8-B0E9-B5F01AF4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897" y="2294173"/>
            <a:ext cx="4799951" cy="2948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3BB25-7265-45B3-B63A-CDD205275DC1}"/>
              </a:ext>
            </a:extLst>
          </p:cNvPr>
          <p:cNvSpPr txBox="1"/>
          <p:nvPr/>
        </p:nvSpPr>
        <p:spPr>
          <a:xfrm>
            <a:off x="838200" y="5846543"/>
            <a:ext cx="9116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 uses Chromium and Node.js so you can build your app with HTML, CSS, and JavaScript.</a:t>
            </a:r>
          </a:p>
          <a:p>
            <a:r>
              <a:rPr lang="en-US" dirty="0"/>
              <a:t>Compatible with Mac, Windows, and Linux, Electron apps build and run on three platforms.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A606D-4445-4766-86F5-5181BCCBDD70}"/>
              </a:ext>
            </a:extLst>
          </p:cNvPr>
          <p:cNvSpPr txBox="1"/>
          <p:nvPr/>
        </p:nvSpPr>
        <p:spPr>
          <a:xfrm>
            <a:off x="838200" y="192484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Slack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C3FB4-595D-4275-A3D0-45F8B516C303}"/>
              </a:ext>
            </a:extLst>
          </p:cNvPr>
          <p:cNvSpPr txBox="1"/>
          <p:nvPr/>
        </p:nvSpPr>
        <p:spPr>
          <a:xfrm>
            <a:off x="6615191" y="1924841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Studio Code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49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0E93-498F-45CF-AEE3-8AE646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Мобильные приложения на </a:t>
            </a:r>
            <a:r>
              <a:rPr lang="en-US" dirty="0"/>
              <a:t>React Native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8FD03-CF57-4DBD-9CB7-AFACA77DD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6293"/>
            <a:ext cx="2005093" cy="3564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74563-05BE-4A5F-A539-A71863051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637" y="1906293"/>
            <a:ext cx="2005093" cy="3564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E21C06-5E42-418C-9DB5-7DA2F5FA4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354" y="1906293"/>
            <a:ext cx="2005093" cy="3564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416FC-4DD1-4ECD-9E82-CBDE74144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071" y="1906293"/>
            <a:ext cx="2005092" cy="3564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676C85-733D-4886-8B51-1FA3FD6B4AB5}"/>
              </a:ext>
            </a:extLst>
          </p:cNvPr>
          <p:cNvSpPr txBox="1"/>
          <p:nvPr/>
        </p:nvSpPr>
        <p:spPr>
          <a:xfrm>
            <a:off x="838200" y="1471757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Instagram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7F1EE-AEFD-43AA-8B85-AE5B53A16968}"/>
              </a:ext>
            </a:extLst>
          </p:cNvPr>
          <p:cNvSpPr txBox="1"/>
          <p:nvPr/>
        </p:nvSpPr>
        <p:spPr>
          <a:xfrm>
            <a:off x="3540637" y="147175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Airbnb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89726-96C3-46CC-A2CC-BAA7AE5F38D3}"/>
              </a:ext>
            </a:extLst>
          </p:cNvPr>
          <p:cNvSpPr txBox="1"/>
          <p:nvPr/>
        </p:nvSpPr>
        <p:spPr>
          <a:xfrm>
            <a:off x="6319354" y="1471757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9C9CC-61BD-4558-BD9D-DA7EACF966C1}"/>
              </a:ext>
            </a:extLst>
          </p:cNvPr>
          <p:cNvSpPr txBox="1"/>
          <p:nvPr/>
        </p:nvSpPr>
        <p:spPr>
          <a:xfrm>
            <a:off x="9098071" y="14717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Skype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E00C9-8DF5-4956-B7D4-6EEABB55EB1C}"/>
              </a:ext>
            </a:extLst>
          </p:cNvPr>
          <p:cNvSpPr txBox="1"/>
          <p:nvPr/>
        </p:nvSpPr>
        <p:spPr>
          <a:xfrm>
            <a:off x="838200" y="5686508"/>
            <a:ext cx="112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 Native is like React, but it uses native components instead of web components as building blocks. </a:t>
            </a:r>
          </a:p>
          <a:p>
            <a:r>
              <a:rPr lang="en-US" dirty="0"/>
              <a:t>So to understand the basic structure of a React Native app, you need to understand some of the basic React concepts, </a:t>
            </a:r>
          </a:p>
          <a:p>
            <a:r>
              <a:rPr lang="en-US" dirty="0"/>
              <a:t>like JSX and components.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2102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repositories, year over year, by number of repositories created">
            <a:extLst>
              <a:ext uri="{FF2B5EF4-FFF2-40B4-BE49-F238E27FC236}">
                <a16:creationId xmlns:a16="http://schemas.microsoft.com/office/drawing/2014/main" id="{B36CDAB6-B743-4D49-B932-39DCE88BE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87" y="0"/>
            <a:ext cx="9028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2DC2C7-B434-41CC-9CDC-93C68E219155}"/>
              </a:ext>
            </a:extLst>
          </p:cNvPr>
          <p:cNvSpPr txBox="1"/>
          <p:nvPr/>
        </p:nvSpPr>
        <p:spPr>
          <a:xfrm>
            <a:off x="387457" y="299634"/>
            <a:ext cx="2577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GitHub</a:t>
            </a:r>
            <a:r>
              <a:rPr lang="en-US" sz="4000" dirty="0"/>
              <a:t> statistics</a:t>
            </a:r>
            <a:endParaRPr lang="ru-RU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C1343-3ED8-4E2A-9D20-90B9BBBB0B6E}"/>
              </a:ext>
            </a:extLst>
          </p:cNvPr>
          <p:cNvSpPr txBox="1"/>
          <p:nvPr/>
        </p:nvSpPr>
        <p:spPr>
          <a:xfrm>
            <a:off x="387457" y="2495714"/>
            <a:ext cx="1932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was approaching nearly 1 million repositories total.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5A698-3C31-41BE-ABB4-1214C5DA4B27}"/>
              </a:ext>
            </a:extLst>
          </p:cNvPr>
          <p:cNvSpPr txBox="1"/>
          <p:nvPr/>
        </p:nvSpPr>
        <p:spPr>
          <a:xfrm>
            <a:off x="387458" y="3911487"/>
            <a:ext cx="1880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 also tops our list for the language with the most contributors in public and private repositories.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4FCC03-5DCC-4B93-A113-4025B6D252E5}"/>
              </a:ext>
            </a:extLst>
          </p:cNvPr>
          <p:cNvSpPr/>
          <p:nvPr/>
        </p:nvSpPr>
        <p:spPr>
          <a:xfrm>
            <a:off x="387457" y="6373700"/>
            <a:ext cx="848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solidFill>
                  <a:schemeClr val="accent5"/>
                </a:solidFill>
              </a:rPr>
              <a:t>https://github.blog/2018-11-15-state-of-the-octoverse-top-programming-languages/</a:t>
            </a:r>
          </a:p>
        </p:txBody>
      </p:sp>
    </p:spTree>
    <p:extLst>
      <p:ext uri="{BB962C8B-B14F-4D97-AF65-F5344CB8AC3E}">
        <p14:creationId xmlns:p14="http://schemas.microsoft.com/office/powerpoint/2010/main" val="1357366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0CFD-CF80-4CE2-A748-55B40005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Фронтентд</a:t>
            </a:r>
            <a:r>
              <a:rPr lang="ru-RU" dirty="0"/>
              <a:t> — это сложно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445FA-0703-4267-AA7C-204F56C5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Structures and Algorithms</a:t>
            </a:r>
          </a:p>
          <a:p>
            <a:r>
              <a:rPr lang="en-US" dirty="0"/>
              <a:t>Design Patterns</a:t>
            </a:r>
          </a:p>
          <a:p>
            <a:r>
              <a:rPr lang="en-US" dirty="0"/>
              <a:t>Computer Networking</a:t>
            </a:r>
          </a:p>
          <a:p>
            <a:r>
              <a:rPr lang="en-US" dirty="0"/>
              <a:t>Software Testing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UI/UX</a:t>
            </a:r>
          </a:p>
          <a:p>
            <a:r>
              <a:rPr lang="en-US" dirty="0"/>
              <a:t>SEO</a:t>
            </a:r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2353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E72D-735A-4A59-A248-BA6BC61E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и зарплата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5D552-9208-4201-8A8A-32597D09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4" y="2399195"/>
            <a:ext cx="5549760" cy="3004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E4787-F2B0-4B7A-897D-85810166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1763276"/>
            <a:ext cx="48006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3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D63C-CB30-4B4F-A44C-F31BF978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Фронтенд</a:t>
            </a:r>
            <a:r>
              <a:rPr lang="ru-RU" dirty="0"/>
              <a:t>-разработчик: ожидание</a:t>
            </a:r>
          </a:p>
        </p:txBody>
      </p:sp>
      <p:pic>
        <p:nvPicPr>
          <p:cNvPr id="1026" name="Picture 2" descr="ÐÑÐ°ÑÐ¸Ð²ÑÐ¹ ÐÐ¾Ð»Ð¾Ð´Ð¾Ð¹ Ð§ÐµÐ»Ð¾Ð²ÐµÐº Ð¡Ð¾Ð»Ð½ÑÐµÐ·Ð°ÑÐ¸ÑÐ½ÑÐµ ÐÑÐºÐ¸ ÐÐ¾Ð¼Ð¾ÑÑÑ ÐÐ¾ÑÑÐ±ÑÐºÐ° ÐÑÐµÐ¼Ñ ÐÑÐ´ÑÑÐ° Ð¨ÐµÐ·Ð»Ð¾Ð½Ð³ â ÑÑÐ¾ÐºÐ¾Ð²Ð¾Ðµ ÑÐ¾ÑÐ¾">
            <a:extLst>
              <a:ext uri="{FF2B5EF4-FFF2-40B4-BE49-F238E27FC236}">
                <a16:creationId xmlns:a16="http://schemas.microsoft.com/office/drawing/2014/main" id="{0D685929-95E2-477E-82FD-EC6F23E84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904" y="1690688"/>
            <a:ext cx="6518191" cy="47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70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5E8C-B947-47F4-821C-FF078770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Фронтенд</a:t>
            </a:r>
            <a:r>
              <a:rPr lang="ru-RU" dirty="0"/>
              <a:t>-разработчик: реальность</a:t>
            </a:r>
          </a:p>
        </p:txBody>
      </p:sp>
      <p:pic>
        <p:nvPicPr>
          <p:cNvPr id="2052" name="Picture 4" descr="Ð§ÐµÑÐ½Ð°Ñ Ð´ÐµÐ²Ð¾ÑÐºÐ°, Ð¸ÑÐ¿Ð¾Ð»ÑÐ·ÑÑ Ð½Ð¾ÑÑÐ±ÑÐº Ð² ÐºÐ°ÑÐµ Ñ Ð¼Ð¾ÑÑ â ÑÑÐ¾ÐºÐ¾Ð²Ð¾Ðµ ÑÐ¾ÑÐ¾">
            <a:extLst>
              <a:ext uri="{FF2B5EF4-FFF2-40B4-BE49-F238E27FC236}">
                <a16:creationId xmlns:a16="http://schemas.microsoft.com/office/drawing/2014/main" id="{CE7FB518-2F1B-4BFA-B4DD-66FD3340F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161" y="1542296"/>
            <a:ext cx="6639326" cy="484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E03F-313D-4403-84A4-C004334D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сдать зачёт?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CEE7D-45CD-4FD4-947D-69B0A6CD2272}"/>
              </a:ext>
            </a:extLst>
          </p:cNvPr>
          <p:cNvSpPr txBox="1"/>
          <p:nvPr/>
        </p:nvSpPr>
        <p:spPr>
          <a:xfrm>
            <a:off x="838200" y="2689411"/>
            <a:ext cx="7875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Написать </a:t>
            </a:r>
            <a:r>
              <a:rPr lang="en-US" sz="4800" dirty="0"/>
              <a:t>React </a:t>
            </a:r>
            <a:r>
              <a:rPr lang="ru-RU" sz="4800" dirty="0"/>
              <a:t>приложение: </a:t>
            </a:r>
          </a:p>
          <a:p>
            <a:r>
              <a:rPr lang="ru-RU" sz="4800" dirty="0" err="1"/>
              <a:t>фронтенд</a:t>
            </a:r>
            <a:r>
              <a:rPr lang="ru-RU" sz="4800" dirty="0"/>
              <a:t> для мессенджера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A5163-3782-4CC7-B111-FB9876B48C6B}"/>
              </a:ext>
            </a:extLst>
          </p:cNvPr>
          <p:cNvSpPr txBox="1"/>
          <p:nvPr/>
        </p:nvSpPr>
        <p:spPr>
          <a:xfrm>
            <a:off x="838200" y="6123543"/>
            <a:ext cx="594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Ссылка на </a:t>
            </a:r>
            <a:r>
              <a:rPr lang="en-US" dirty="0"/>
              <a:t>API</a:t>
            </a:r>
            <a:r>
              <a:rPr lang="ru-RU" dirty="0"/>
              <a:t>, документация, критерии приёмки — позже.</a:t>
            </a:r>
          </a:p>
        </p:txBody>
      </p:sp>
    </p:spTree>
    <p:extLst>
      <p:ext uri="{BB962C8B-B14F-4D97-AF65-F5344CB8AC3E}">
        <p14:creationId xmlns:p14="http://schemas.microsoft.com/office/powerpoint/2010/main" val="43939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2C44FF-1908-4318-A5FD-3248AEE30143}"/>
              </a:ext>
            </a:extLst>
          </p:cNvPr>
          <p:cNvSpPr/>
          <p:nvPr/>
        </p:nvSpPr>
        <p:spPr>
          <a:xfrm>
            <a:off x="838200" y="2853189"/>
            <a:ext cx="8355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accent5">
                    <a:lumMod val="75000"/>
                  </a:schemeClr>
                </a:solidFill>
              </a:rPr>
              <a:t>https://github.com/</a:t>
            </a:r>
            <a:r>
              <a:rPr lang="ru-RU" sz="3200" b="1" dirty="0">
                <a:solidFill>
                  <a:schemeClr val="accent5">
                    <a:lumMod val="75000"/>
                  </a:schemeClr>
                </a:solidFill>
              </a:rPr>
              <a:t>sokolovdenis/frontend-2019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20BAB-3D6D-474D-801B-1369F68C4F43}"/>
              </a:ext>
            </a:extLst>
          </p:cNvPr>
          <p:cNvSpPr/>
          <p:nvPr/>
        </p:nvSpPr>
        <p:spPr>
          <a:xfrm>
            <a:off x="838200" y="4450095"/>
            <a:ext cx="60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https://telegram.me/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frontend2019</a:t>
            </a:r>
            <a:endParaRPr lang="ru-RU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61872-22F7-4EE0-A6D5-45FBBA9899AD}"/>
              </a:ext>
            </a:extLst>
          </p:cNvPr>
          <p:cNvSpPr txBox="1"/>
          <p:nvPr/>
        </p:nvSpPr>
        <p:spPr>
          <a:xfrm>
            <a:off x="838200" y="2483857"/>
            <a:ext cx="467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Лекции, примеры кода, задания </a:t>
            </a:r>
            <a:r>
              <a:rPr lang="en-US" dirty="0"/>
              <a:t>— </a:t>
            </a:r>
            <a:r>
              <a:rPr lang="ru-RU" dirty="0"/>
              <a:t>на </a:t>
            </a:r>
            <a:r>
              <a:rPr lang="en-US" dirty="0"/>
              <a:t>GitHub: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64308-59B6-4BBC-BEDD-275866C6E006}"/>
              </a:ext>
            </a:extLst>
          </p:cNvPr>
          <p:cNvSpPr txBox="1"/>
          <p:nvPr/>
        </p:nvSpPr>
        <p:spPr>
          <a:xfrm>
            <a:off x="838200" y="4080763"/>
            <a:ext cx="611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Вопросы, обсуждения, жалобы, предложения </a:t>
            </a:r>
            <a:r>
              <a:rPr lang="en-US" dirty="0"/>
              <a:t>— </a:t>
            </a:r>
            <a:r>
              <a:rPr lang="ru-RU" dirty="0"/>
              <a:t>в </a:t>
            </a:r>
            <a:r>
              <a:rPr lang="en-US" dirty="0"/>
              <a:t>Telegram:</a:t>
            </a:r>
            <a:endParaRPr lang="ru-R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3DD135-35A1-40E4-962B-87B04730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Важные ссылки</a:t>
            </a:r>
          </a:p>
        </p:txBody>
      </p:sp>
    </p:spTree>
    <p:extLst>
      <p:ext uri="{BB962C8B-B14F-4D97-AF65-F5344CB8AC3E}">
        <p14:creationId xmlns:p14="http://schemas.microsoft.com/office/powerpoint/2010/main" val="38522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71B03B-22C2-40A5-8E6A-48BB25F2978A}"/>
              </a:ext>
            </a:extLst>
          </p:cNvPr>
          <p:cNvSpPr txBox="1"/>
          <p:nvPr/>
        </p:nvSpPr>
        <p:spPr>
          <a:xfrm>
            <a:off x="1057939" y="1341967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+mj-lt"/>
              </a:rPr>
              <a:t>Денис Соколов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55AD3-F32F-4510-8241-D3A656912B6C}"/>
              </a:ext>
            </a:extLst>
          </p:cNvPr>
          <p:cNvSpPr txBox="1"/>
          <p:nvPr/>
        </p:nvSpPr>
        <p:spPr>
          <a:xfrm>
            <a:off x="8140113" y="4314817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sokolovdenn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C82E9-C131-45E4-A8EB-4EFE62998F96}"/>
              </a:ext>
            </a:extLst>
          </p:cNvPr>
          <p:cNvSpPr txBox="1"/>
          <p:nvPr/>
        </p:nvSpPr>
        <p:spPr>
          <a:xfrm>
            <a:off x="8140113" y="5016817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sokolovdenn</a:t>
            </a:r>
            <a:endParaRPr lang="ru-RU" dirty="0"/>
          </a:p>
        </p:txBody>
      </p:sp>
      <p:pic>
        <p:nvPicPr>
          <p:cNvPr id="7" name="Picture 2" descr="https://telegram.org/img/t_logo.png">
            <a:extLst>
              <a:ext uri="{FF2B5EF4-FFF2-40B4-BE49-F238E27FC236}">
                <a16:creationId xmlns:a16="http://schemas.microsoft.com/office/drawing/2014/main" id="{7D716C77-DE5C-4418-9755-95B2BF443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594" y="4939426"/>
            <a:ext cx="524114" cy="5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www.facebook.com/images/fb_icon_325x325.png">
            <a:extLst>
              <a:ext uri="{FF2B5EF4-FFF2-40B4-BE49-F238E27FC236}">
                <a16:creationId xmlns:a16="http://schemas.microsoft.com/office/drawing/2014/main" id="{7303A18F-C97D-4B72-B92A-64DEE7C0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94" y="4268754"/>
            <a:ext cx="461459" cy="46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CC78E3-1804-47C8-A2D1-9DDA04B103B8}"/>
              </a:ext>
            </a:extLst>
          </p:cNvPr>
          <p:cNvSpPr txBox="1"/>
          <p:nvPr/>
        </p:nvSpPr>
        <p:spPr>
          <a:xfrm>
            <a:off x="1057939" y="3874530"/>
            <a:ext cx="5156989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+mj-lt"/>
              </a:rPr>
              <a:t>Разработчик корпоративных </a:t>
            </a:r>
            <a:r>
              <a:rPr lang="en-US" dirty="0">
                <a:latin typeface="+mj-lt"/>
              </a:rPr>
              <a:t>Windows </a:t>
            </a:r>
            <a:r>
              <a:rPr lang="ru-RU" dirty="0">
                <a:latin typeface="+mj-lt"/>
              </a:rPr>
              <a:t>приложений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Full Stack </a:t>
            </a:r>
            <a:r>
              <a:rPr lang="ru-RU" dirty="0">
                <a:latin typeface="+mj-lt"/>
              </a:rPr>
              <a:t>разработчик веб-приложений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+mj-lt"/>
              </a:rPr>
              <a:t>Руководитель группы </a:t>
            </a:r>
            <a:r>
              <a:rPr lang="en-US" dirty="0">
                <a:latin typeface="+mj-lt"/>
              </a:rPr>
              <a:t>Frontend</a:t>
            </a:r>
            <a:r>
              <a:rPr lang="ru-RU" dirty="0">
                <a:latin typeface="+mj-lt"/>
              </a:rPr>
              <a:t>-разработки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Backend </a:t>
            </a:r>
            <a:r>
              <a:rPr lang="ru-RU" dirty="0">
                <a:latin typeface="+mj-lt"/>
              </a:rPr>
              <a:t>разработчик облачных решений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5365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756058-1E8D-4CDB-922A-D9DDB6BE8B71}"/>
              </a:ext>
            </a:extLst>
          </p:cNvPr>
          <p:cNvSpPr txBox="1"/>
          <p:nvPr/>
        </p:nvSpPr>
        <p:spPr>
          <a:xfrm>
            <a:off x="3840542" y="3013501"/>
            <a:ext cx="451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О чём этот курс?</a:t>
            </a:r>
          </a:p>
        </p:txBody>
      </p:sp>
    </p:spTree>
    <p:extLst>
      <p:ext uri="{BB962C8B-B14F-4D97-AF65-F5344CB8AC3E}">
        <p14:creationId xmlns:p14="http://schemas.microsoft.com/office/powerpoint/2010/main" val="353789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ECCDA-F1B6-4BED-A0F1-1E1210D8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C3696-E0F2-4BF4-975E-B0B43641A015}"/>
              </a:ext>
            </a:extLst>
          </p:cNvPr>
          <p:cNvSpPr/>
          <p:nvPr/>
        </p:nvSpPr>
        <p:spPr>
          <a:xfrm>
            <a:off x="838200" y="1690688"/>
            <a:ext cx="10625051" cy="475200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11.02</a:t>
            </a:r>
            <a:r>
              <a:rPr lang="en-US" sz="1600" dirty="0"/>
              <a:t> —</a:t>
            </a:r>
            <a:r>
              <a:rPr lang="ru-RU" sz="1600" dirty="0"/>
              <a:t> HTML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18.02 </a:t>
            </a:r>
            <a:r>
              <a:rPr lang="en-US" sz="1600" dirty="0"/>
              <a:t>—</a:t>
            </a:r>
            <a:r>
              <a:rPr lang="ru-RU" sz="1600" dirty="0"/>
              <a:t> CSS: синтаксис и селекторы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25.02 </a:t>
            </a:r>
            <a:r>
              <a:rPr lang="en-US" sz="1600" dirty="0"/>
              <a:t>—</a:t>
            </a:r>
            <a:r>
              <a:rPr lang="ru-RU" sz="1600" dirty="0"/>
              <a:t> CSS: управление потоком документа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04.03 </a:t>
            </a:r>
            <a:r>
              <a:rPr lang="en-US" sz="1600" dirty="0"/>
              <a:t>—</a:t>
            </a:r>
            <a:r>
              <a:rPr lang="ru-RU" sz="1600" dirty="0"/>
              <a:t> </a:t>
            </a:r>
            <a:r>
              <a:rPr lang="ru-RU" sz="1600" dirty="0" err="1"/>
              <a:t>JavaScript</a:t>
            </a:r>
            <a:r>
              <a:rPr lang="ru-RU" sz="1600" dirty="0"/>
              <a:t>: переменные, типы данных, операторы, циклы, функции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11.03 </a:t>
            </a:r>
            <a:r>
              <a:rPr lang="en-US" sz="1600" dirty="0"/>
              <a:t>—</a:t>
            </a:r>
            <a:r>
              <a:rPr lang="ru-RU" sz="1600" dirty="0"/>
              <a:t> </a:t>
            </a:r>
            <a:r>
              <a:rPr lang="ru-RU" sz="1600" dirty="0" err="1"/>
              <a:t>JavaScript</a:t>
            </a:r>
            <a:r>
              <a:rPr lang="ru-RU" sz="1600" dirty="0"/>
              <a:t>: объекты, массивы, замыкания, классы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18.03 </a:t>
            </a:r>
            <a:r>
              <a:rPr lang="en-US" sz="1600" dirty="0"/>
              <a:t>—</a:t>
            </a:r>
            <a:r>
              <a:rPr lang="ru-RU" sz="1600" dirty="0"/>
              <a:t> </a:t>
            </a:r>
            <a:r>
              <a:rPr lang="ru-RU" sz="1600" dirty="0" err="1"/>
              <a:t>JavaScript</a:t>
            </a:r>
            <a:r>
              <a:rPr lang="ru-RU" sz="1600" dirty="0"/>
              <a:t>: </a:t>
            </a:r>
            <a:r>
              <a:rPr lang="ru-RU" sz="1600" dirty="0" err="1"/>
              <a:t>Browser</a:t>
            </a:r>
            <a:r>
              <a:rPr lang="ru-RU" sz="1600" dirty="0"/>
              <a:t> API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25.03 </a:t>
            </a:r>
            <a:r>
              <a:rPr lang="en-US" sz="1600" dirty="0"/>
              <a:t>—</a:t>
            </a:r>
            <a:r>
              <a:rPr lang="ru-RU" sz="1600" dirty="0"/>
              <a:t> протокол HTTP, </a:t>
            </a:r>
            <a:r>
              <a:rPr lang="ru-RU" sz="1600" dirty="0" err="1"/>
              <a:t>Promise</a:t>
            </a:r>
            <a:r>
              <a:rPr lang="ru-RU" sz="1600" dirty="0"/>
              <a:t> API, выполнение запроса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01.04 </a:t>
            </a:r>
            <a:r>
              <a:rPr lang="en-US" sz="1600" dirty="0"/>
              <a:t>—</a:t>
            </a:r>
            <a:r>
              <a:rPr lang="ru-RU" sz="1600" dirty="0"/>
              <a:t> </a:t>
            </a:r>
            <a:r>
              <a:rPr lang="ru-RU" sz="1600" dirty="0" err="1"/>
              <a:t>React</a:t>
            </a:r>
            <a:r>
              <a:rPr lang="ru-RU" sz="1600" dirty="0"/>
              <a:t>: как работает, для чего нужен.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08.04 </a:t>
            </a:r>
            <a:r>
              <a:rPr lang="en-US" sz="1600" dirty="0"/>
              <a:t>—</a:t>
            </a:r>
            <a:r>
              <a:rPr lang="ru-RU" sz="1600" dirty="0"/>
              <a:t> </a:t>
            </a:r>
            <a:r>
              <a:rPr lang="ru-RU" sz="1600" dirty="0" err="1"/>
              <a:t>React</a:t>
            </a:r>
            <a:r>
              <a:rPr lang="ru-RU" sz="1600" dirty="0"/>
              <a:t>: архитектура веб-приложения.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15.04 </a:t>
            </a:r>
            <a:r>
              <a:rPr lang="en-US" sz="1600" dirty="0"/>
              <a:t>—</a:t>
            </a:r>
            <a:r>
              <a:rPr lang="ru-RU" sz="1600" dirty="0"/>
              <a:t> </a:t>
            </a:r>
            <a:r>
              <a:rPr lang="ru-RU" sz="1600" dirty="0" err="1"/>
              <a:t>WebSockets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22.04 </a:t>
            </a:r>
            <a:r>
              <a:rPr lang="en-US" sz="1600" dirty="0"/>
              <a:t>—</a:t>
            </a:r>
            <a:r>
              <a:rPr lang="ru-RU" sz="1600" dirty="0"/>
              <a:t> оптимизация производительности веб-приложений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chemeClr val="bg1">
                    <a:lumMod val="65000"/>
                  </a:schemeClr>
                </a:solidFill>
              </a:rPr>
              <a:t>29.04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—</a:t>
            </a:r>
            <a:r>
              <a:rPr lang="ru-RU" sz="1600" dirty="0">
                <a:solidFill>
                  <a:schemeClr val="bg1">
                    <a:lumMod val="65000"/>
                  </a:schemeClr>
                </a:solidFill>
              </a:rPr>
              <a:t> ОТПУСК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06.05 </a:t>
            </a:r>
            <a:r>
              <a:rPr lang="en-US" sz="1600" dirty="0"/>
              <a:t>—</a:t>
            </a:r>
            <a:r>
              <a:rPr lang="ru-RU" sz="1600" dirty="0"/>
              <a:t> особенности разработки под мобильные устройства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13.05 </a:t>
            </a:r>
            <a:r>
              <a:rPr lang="en-US" sz="1600" dirty="0"/>
              <a:t>—</a:t>
            </a:r>
            <a:r>
              <a:rPr lang="ru-RU" sz="1600" dirty="0"/>
              <a:t> основы безопасности веб-приложений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20.05 </a:t>
            </a:r>
            <a:r>
              <a:rPr lang="en-US" sz="1600" b="1" dirty="0"/>
              <a:t>—</a:t>
            </a:r>
            <a:r>
              <a:rPr lang="ru-RU" sz="1600" b="1" dirty="0"/>
              <a:t> ЗАЧЁТ</a:t>
            </a:r>
          </a:p>
        </p:txBody>
      </p:sp>
    </p:spTree>
    <p:extLst>
      <p:ext uri="{BB962C8B-B14F-4D97-AF65-F5344CB8AC3E}">
        <p14:creationId xmlns:p14="http://schemas.microsoft.com/office/powerpoint/2010/main" val="406765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js.devexpress.com/Content/Images/features/html5-css-javascript-logos.png">
            <a:extLst>
              <a:ext uri="{FF2B5EF4-FFF2-40B4-BE49-F238E27FC236}">
                <a16:creationId xmlns:a16="http://schemas.microsoft.com/office/drawing/2014/main" id="{2DB52DE7-26FA-4A57-8DE3-386D6DAD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38" y="2449651"/>
            <a:ext cx="6201923" cy="241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5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s://upload.wikimedia.org/wikipedia/commons/thumb/d/d9/Node.js_logo.svg/1200px-Node.js_logo.svg.png">
            <a:extLst>
              <a:ext uri="{FF2B5EF4-FFF2-40B4-BE49-F238E27FC236}">
                <a16:creationId xmlns:a16="http://schemas.microsoft.com/office/drawing/2014/main" id="{170855E4-088B-4658-AB48-119B7A402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240" y="1287166"/>
            <a:ext cx="2292105" cy="140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upload.wikimedia.org/wikipedia/commons/thumb/d/db/Npm-logo.svg/1200px-Npm-logo.svg.png">
            <a:extLst>
              <a:ext uri="{FF2B5EF4-FFF2-40B4-BE49-F238E27FC236}">
                <a16:creationId xmlns:a16="http://schemas.microsoft.com/office/drawing/2014/main" id="{0BF566AA-2524-4D20-80BC-73DD252C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68" y="1628783"/>
            <a:ext cx="1846949" cy="7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s://frontendmasters.com/assets/webpack.png">
            <a:extLst>
              <a:ext uri="{FF2B5EF4-FFF2-40B4-BE49-F238E27FC236}">
                <a16:creationId xmlns:a16="http://schemas.microsoft.com/office/drawing/2014/main" id="{0443A8FD-BDE2-40B6-A84B-39DCC669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68" y="4239870"/>
            <a:ext cx="2040448" cy="20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https://lh3.googleusercontent.com/nYhPnY2I-e9rpqnid9u9aAODz4C04OycEGxqHG5vxFnA35OGmLMrrUmhM9eaHKJ7liB-=w300">
            <a:extLst>
              <a:ext uri="{FF2B5EF4-FFF2-40B4-BE49-F238E27FC236}">
                <a16:creationId xmlns:a16="http://schemas.microsoft.com/office/drawing/2014/main" id="{AB58F54A-74D4-4F9B-99DE-E7C752C9B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376" y="4239870"/>
            <a:ext cx="2017835" cy="201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react svg">
            <a:extLst>
              <a:ext uri="{FF2B5EF4-FFF2-40B4-BE49-F238E27FC236}">
                <a16:creationId xmlns:a16="http://schemas.microsoft.com/office/drawing/2014/main" id="{FB739C89-612F-430A-88CA-A67EB90F3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392" y="852446"/>
            <a:ext cx="4229216" cy="299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A50ECAD-D04B-4BFA-91ED-B5B6E3E1F3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109274" y="4248024"/>
            <a:ext cx="1973451" cy="19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0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756058-1E8D-4CDB-922A-D9DDB6BE8B71}"/>
              </a:ext>
            </a:extLst>
          </p:cNvPr>
          <p:cNvSpPr txBox="1"/>
          <p:nvPr/>
        </p:nvSpPr>
        <p:spPr>
          <a:xfrm>
            <a:off x="4563796" y="3013501"/>
            <a:ext cx="315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Мотивация</a:t>
            </a:r>
          </a:p>
        </p:txBody>
      </p:sp>
    </p:spTree>
    <p:extLst>
      <p:ext uri="{BB962C8B-B14F-4D97-AF65-F5344CB8AC3E}">
        <p14:creationId xmlns:p14="http://schemas.microsoft.com/office/powerpoint/2010/main" val="64364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38ED73-8D60-4F4C-B076-0ED6FFD3E8CB}"/>
              </a:ext>
            </a:extLst>
          </p:cNvPr>
          <p:cNvSpPr txBox="1"/>
          <p:nvPr/>
        </p:nvSpPr>
        <p:spPr>
          <a:xfrm>
            <a:off x="4787853" y="1848456"/>
            <a:ext cx="26162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Cross-</a:t>
            </a:r>
          </a:p>
          <a:p>
            <a:pPr algn="ctr"/>
            <a:r>
              <a:rPr lang="en-US" sz="5400" dirty="0"/>
              <a:t>Platform</a:t>
            </a:r>
            <a:endParaRPr lang="ru-RU" sz="5400" dirty="0"/>
          </a:p>
        </p:txBody>
      </p:sp>
      <p:pic>
        <p:nvPicPr>
          <p:cNvPr id="5" name="Picture 2" descr="https://images.idgesg.net/images/article/2017/08/browser_logos-100734193-large.jpg">
            <a:extLst>
              <a:ext uri="{FF2B5EF4-FFF2-40B4-BE49-F238E27FC236}">
                <a16:creationId xmlns:a16="http://schemas.microsoft.com/office/drawing/2014/main" id="{7CA79D5B-B150-458E-997E-064BF52A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53" y="2725619"/>
            <a:ext cx="2845858" cy="221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komp.ru/wp-content/uploads/2017/06/linux-windows-mac.png">
            <a:extLst>
              <a:ext uri="{FF2B5EF4-FFF2-40B4-BE49-F238E27FC236}">
                <a16:creationId xmlns:a16="http://schemas.microsoft.com/office/drawing/2014/main" id="{75620489-B127-4C5E-809C-D21FF21F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59" y="4461991"/>
            <a:ext cx="3673881" cy="23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tecnologiadetuatu.elcorteingles.es/wp-content/uploads/2016/02/ios-logo-android-1024x543.jpg">
            <a:extLst>
              <a:ext uri="{FF2B5EF4-FFF2-40B4-BE49-F238E27FC236}">
                <a16:creationId xmlns:a16="http://schemas.microsoft.com/office/drawing/2014/main" id="{93A753D8-8FF4-428C-A88D-41FF67FCC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297" y="3001109"/>
            <a:ext cx="3163953" cy="167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DB55F-D168-4CF5-B859-543F07D8926C}"/>
              </a:ext>
            </a:extLst>
          </p:cNvPr>
          <p:cNvSpPr txBox="1"/>
          <p:nvPr/>
        </p:nvSpPr>
        <p:spPr>
          <a:xfrm>
            <a:off x="9326919" y="263177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E5225-FFF3-44EF-9BD5-87488EC2E434}"/>
              </a:ext>
            </a:extLst>
          </p:cNvPr>
          <p:cNvSpPr txBox="1"/>
          <p:nvPr/>
        </p:nvSpPr>
        <p:spPr>
          <a:xfrm>
            <a:off x="2108366" y="2356287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88191-B2FC-4EFC-8351-AA3E32C97FE1}"/>
              </a:ext>
            </a:extLst>
          </p:cNvPr>
          <p:cNvSpPr txBox="1"/>
          <p:nvPr/>
        </p:nvSpPr>
        <p:spPr>
          <a:xfrm>
            <a:off x="5619042" y="4617386"/>
            <a:ext cx="95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Desktop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189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1E18-2843-4984-8014-D428D656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Веб-приложения на </a:t>
            </a:r>
            <a:r>
              <a:rPr lang="en-US" dirty="0"/>
              <a:t>React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DB713-78BC-477B-9C6C-A9A80593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6257"/>
            <a:ext cx="5138051" cy="3784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6A177-2334-4898-A3FB-2D2AD14F2296}"/>
              </a:ext>
            </a:extLst>
          </p:cNvPr>
          <p:cNvSpPr txBox="1"/>
          <p:nvPr/>
        </p:nvSpPr>
        <p:spPr>
          <a:xfrm>
            <a:off x="838200" y="1768806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Hunt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2CD14-766B-440B-907F-45701A2A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751" y="2209601"/>
            <a:ext cx="5614261" cy="3790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4E513-CF23-4A73-B12E-72775D4D90D8}"/>
              </a:ext>
            </a:extLst>
          </p:cNvPr>
          <p:cNvSpPr txBox="1"/>
          <p:nvPr/>
        </p:nvSpPr>
        <p:spPr>
          <a:xfrm>
            <a:off x="6215751" y="1768806"/>
            <a:ext cx="106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Bitbucket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33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359</Words>
  <Application>Microsoft Office PowerPoint</Application>
  <PresentationFormat>Widescreen</PresentationFormat>
  <Paragraphs>89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Frontend 101</vt:lpstr>
      <vt:lpstr>PowerPoint Presentation</vt:lpstr>
      <vt:lpstr>PowerPoint Presentation</vt:lpstr>
      <vt:lpstr>План</vt:lpstr>
      <vt:lpstr>PowerPoint Presentation</vt:lpstr>
      <vt:lpstr>PowerPoint Presentation</vt:lpstr>
      <vt:lpstr>PowerPoint Presentation</vt:lpstr>
      <vt:lpstr>PowerPoint Presentation</vt:lpstr>
      <vt:lpstr>Веб-приложения на React</vt:lpstr>
      <vt:lpstr>Десктопные приложения на Electron</vt:lpstr>
      <vt:lpstr>Мобильные приложения на React Native</vt:lpstr>
      <vt:lpstr>PowerPoint Presentation</vt:lpstr>
      <vt:lpstr>Фронтентд — это сложно</vt:lpstr>
      <vt:lpstr>Работа и зарплата</vt:lpstr>
      <vt:lpstr>Фронтенд-разработчик: ожидание</vt:lpstr>
      <vt:lpstr>Фронтенд-разработчик: реальность</vt:lpstr>
      <vt:lpstr>Как сдать зачёт?</vt:lpstr>
      <vt:lpstr>Важные 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 Sokolov</dc:creator>
  <cp:lastModifiedBy>Denis Sokolov</cp:lastModifiedBy>
  <cp:revision>24</cp:revision>
  <dcterms:created xsi:type="dcterms:W3CDTF">2019-02-10T11:38:48Z</dcterms:created>
  <dcterms:modified xsi:type="dcterms:W3CDTF">2019-02-11T09:41:11Z</dcterms:modified>
</cp:coreProperties>
</file>